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7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Tree Annotation Summary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Andrea, </a:t>
            </a:r>
            <a:r>
              <a:rPr lang="en-US" dirty="0" err="1" smtClean="0"/>
              <a:t>Arlin</a:t>
            </a:r>
            <a:r>
              <a:rPr lang="en-US" dirty="0" smtClean="0"/>
              <a:t>, Enrico, </a:t>
            </a:r>
            <a:r>
              <a:rPr lang="en-US" dirty="0" err="1" smtClean="0"/>
              <a:t>Hillmar</a:t>
            </a:r>
            <a:r>
              <a:rPr lang="en-US" dirty="0" smtClean="0"/>
              <a:t>, Joachim, Ramona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085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Ontology-based Annotation of Sample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Identified</a:t>
            </a:r>
          </a:p>
          <a:p>
            <a:pPr lvl="1"/>
            <a:r>
              <a:rPr lang="en-US" dirty="0" smtClean="0"/>
              <a:t>Need for an interface for the generation of semantic descriptions (GSOC?)</a:t>
            </a:r>
          </a:p>
          <a:p>
            <a:pPr lvl="1"/>
            <a:r>
              <a:rPr lang="en-US" dirty="0" smtClean="0"/>
              <a:t>Need for modifications of MIAPA ontology</a:t>
            </a:r>
          </a:p>
          <a:p>
            <a:pPr lvl="1"/>
            <a:r>
              <a:rPr lang="en-US" dirty="0" smtClean="0"/>
              <a:t>Need for modifications of CDAO ontology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562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with </a:t>
            </a:r>
            <a:r>
              <a:rPr lang="en-US" dirty="0" err="1" smtClean="0"/>
              <a:t>TreeStore</a:t>
            </a:r>
            <a:r>
              <a:rPr lang="en-US" dirty="0" smtClean="0"/>
              <a:t> and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Joachim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94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sample of trees (10 trees)</a:t>
            </a:r>
          </a:p>
          <a:p>
            <a:r>
              <a:rPr lang="en-US" dirty="0" smtClean="0"/>
              <a:t>Develop a MIAPA-checklist annotation form</a:t>
            </a:r>
          </a:p>
          <a:p>
            <a:r>
              <a:rPr lang="en-US" dirty="0" smtClean="0"/>
              <a:t>Exercise of annotating sample studies using MIAPA checklist</a:t>
            </a:r>
          </a:p>
          <a:p>
            <a:r>
              <a:rPr lang="en-US" dirty="0" smtClean="0"/>
              <a:t>Develop a MIAPA ontology</a:t>
            </a:r>
          </a:p>
          <a:p>
            <a:r>
              <a:rPr lang="en-US" dirty="0" smtClean="0"/>
              <a:t>Develop ontology-based annotations of sample trees</a:t>
            </a:r>
          </a:p>
          <a:p>
            <a:r>
              <a:rPr lang="en-US" dirty="0" smtClean="0"/>
              <a:t>Import Trees and Annotations in </a:t>
            </a:r>
            <a:r>
              <a:rPr lang="en-US" dirty="0" err="1" smtClean="0"/>
              <a:t>TreeStore</a:t>
            </a:r>
            <a:r>
              <a:rPr lang="en-US" dirty="0" smtClean="0"/>
              <a:t> and run queries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6396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Supertree</a:t>
            </a:r>
            <a:r>
              <a:rPr lang="en-US" dirty="0"/>
              <a:t> of mammals from </a:t>
            </a:r>
            <a:r>
              <a:rPr lang="en-US" dirty="0" err="1"/>
              <a:t>Bininda-Emonds</a:t>
            </a:r>
            <a:r>
              <a:rPr lang="en-US" dirty="0"/>
              <a:t>, et al </a:t>
            </a:r>
            <a:r>
              <a:rPr lang="en-US" dirty="0" smtClean="0"/>
              <a:t>2007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Angiosperm phylogeny group (APG) tree of </a:t>
            </a:r>
            <a:r>
              <a:rPr lang="en-US" dirty="0" smtClean="0"/>
              <a:t>APGIII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Peters, et al hymenoptera </a:t>
            </a:r>
            <a:r>
              <a:rPr lang="en-US" dirty="0" smtClean="0"/>
              <a:t>tree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Tree of Life Web Project </a:t>
            </a:r>
            <a:r>
              <a:rPr lang="en-US" dirty="0" smtClean="0"/>
              <a:t>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Angiosperm phylogeny from Smith et al. </a:t>
            </a:r>
            <a:r>
              <a:rPr lang="en-US" dirty="0" smtClean="0"/>
              <a:t>2011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Tree of 720 taxa from The Genomic Encyclopedia of Bacteria and </a:t>
            </a:r>
            <a:r>
              <a:rPr lang="en-US" dirty="0" err="1"/>
              <a:t>Archaea</a:t>
            </a:r>
            <a:r>
              <a:rPr lang="en-US" dirty="0"/>
              <a:t> (GEBA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Avian phylogeny of </a:t>
            </a:r>
            <a:r>
              <a:rPr lang="en-US" dirty="0" err="1"/>
              <a:t>Jetz</a:t>
            </a:r>
            <a:r>
              <a:rPr lang="en-US" dirty="0"/>
              <a:t>, et al. </a:t>
            </a:r>
            <a:r>
              <a:rPr lang="en-US" dirty="0" smtClean="0"/>
              <a:t>2012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All-species living (microbial) tree of life based on SSU </a:t>
            </a:r>
            <a:r>
              <a:rPr lang="en-US" dirty="0" err="1" smtClean="0"/>
              <a:t>rRNA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Tree of all Eukaryotes in </a:t>
            </a:r>
            <a:r>
              <a:rPr lang="en-US" dirty="0" err="1"/>
              <a:t>Genbank</a:t>
            </a:r>
            <a:r>
              <a:rPr lang="en-US" dirty="0"/>
              <a:t> from </a:t>
            </a:r>
            <a:r>
              <a:rPr lang="en-US" dirty="0" err="1"/>
              <a:t>Goloboff</a:t>
            </a:r>
            <a:r>
              <a:rPr lang="en-US" dirty="0"/>
              <a:t> et al. </a:t>
            </a:r>
            <a:r>
              <a:rPr lang="en-US" dirty="0" smtClean="0"/>
              <a:t>2009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NCBI taxonomy tree</a:t>
            </a:r>
          </a:p>
        </p:txBody>
      </p:sp>
    </p:spTree>
    <p:extLst>
      <p:ext uri="{BB962C8B-B14F-4D97-AF65-F5344CB8AC3E}">
        <p14:creationId xmlns:p14="http://schemas.microsoft.com/office/powerpoint/2010/main" val="2858281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sample</a:t>
            </a:r>
          </a:p>
          <a:p>
            <a:pPr lvl="1"/>
            <a:r>
              <a:rPr lang="en-US" dirty="0" smtClean="0"/>
              <a:t>Actual data (</a:t>
            </a:r>
            <a:r>
              <a:rPr lang="en-US" dirty="0" err="1" smtClean="0"/>
              <a:t>Newick</a:t>
            </a:r>
            <a:r>
              <a:rPr lang="en-US" dirty="0" smtClean="0"/>
              <a:t>, NEXUS)</a:t>
            </a:r>
          </a:p>
          <a:p>
            <a:pPr lvl="1"/>
            <a:r>
              <a:rPr lang="en-US" dirty="0" smtClean="0"/>
              <a:t>Publication</a:t>
            </a:r>
          </a:p>
          <a:p>
            <a:pPr lvl="1"/>
            <a:r>
              <a:rPr lang="en-US" dirty="0" smtClean="0"/>
              <a:t>Supplemental Publication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94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MIAPA Checklist Form and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Googledoc</a:t>
            </a:r>
            <a:r>
              <a:rPr lang="en-US" dirty="0" smtClean="0"/>
              <a:t> form</a:t>
            </a:r>
          </a:p>
          <a:p>
            <a:r>
              <a:rPr lang="en-US" dirty="0" smtClean="0"/>
              <a:t>Generate Spreadsheet</a:t>
            </a:r>
          </a:p>
          <a:p>
            <a:pPr lvl="1"/>
            <a:r>
              <a:rPr lang="en-US" dirty="0" smtClean="0"/>
              <a:t>Pull-down menus </a:t>
            </a:r>
          </a:p>
          <a:p>
            <a:pPr lvl="1"/>
            <a:r>
              <a:rPr lang="en-US" dirty="0" smtClean="0"/>
              <a:t>Free-text boxes</a:t>
            </a:r>
          </a:p>
          <a:p>
            <a:r>
              <a:rPr lang="en-US" dirty="0"/>
              <a:t>Based on MIAPA draft checklist from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TDWG </a:t>
            </a:r>
            <a:r>
              <a:rPr lang="en-US" dirty="0"/>
              <a:t>2011 </a:t>
            </a:r>
            <a:r>
              <a:rPr lang="en-US" dirty="0" smtClean="0"/>
              <a:t>workshop</a:t>
            </a:r>
          </a:p>
          <a:p>
            <a:r>
              <a:rPr lang="en-US" dirty="0" smtClean="0"/>
              <a:t>Annotation of 10 sample studies</a:t>
            </a:r>
          </a:p>
          <a:p>
            <a:r>
              <a:rPr lang="en-US" dirty="0" smtClean="0"/>
              <a:t>Identified</a:t>
            </a:r>
          </a:p>
          <a:p>
            <a:pPr lvl="1"/>
            <a:r>
              <a:rPr lang="en-US" dirty="0" smtClean="0"/>
              <a:t>Improvements of checklist</a:t>
            </a:r>
          </a:p>
          <a:p>
            <a:pPr lvl="1"/>
            <a:r>
              <a:rPr lang="en-US" dirty="0" smtClean="0"/>
              <a:t>Directions for MIAPA Ontology</a:t>
            </a:r>
          </a:p>
          <a:p>
            <a:pPr marL="228600" lvl="1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3-02-01 at 12.24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638" y="3251200"/>
            <a:ext cx="3454172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368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MIAPA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OWL</a:t>
            </a:r>
          </a:p>
          <a:p>
            <a:r>
              <a:rPr lang="en-US" dirty="0" smtClean="0"/>
              <a:t>Imports several ontologies</a:t>
            </a:r>
          </a:p>
          <a:p>
            <a:pPr lvl="1"/>
            <a:r>
              <a:rPr lang="en-US" dirty="0" smtClean="0"/>
              <a:t>CDAO</a:t>
            </a:r>
          </a:p>
          <a:p>
            <a:pPr lvl="1"/>
            <a:r>
              <a:rPr lang="en-US" dirty="0" smtClean="0"/>
              <a:t>BIBO</a:t>
            </a:r>
          </a:p>
          <a:p>
            <a:pPr lvl="1"/>
            <a:r>
              <a:rPr lang="en-US" dirty="0" smtClean="0"/>
              <a:t>PROV</a:t>
            </a:r>
          </a:p>
          <a:p>
            <a:pPr lvl="1"/>
            <a:r>
              <a:rPr lang="en-US" dirty="0" smtClean="0"/>
              <a:t>IAO</a:t>
            </a:r>
          </a:p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</a:t>
            </a:r>
            <a:r>
              <a:rPr lang="en-US" dirty="0" err="1"/>
              <a:t>miapa</a:t>
            </a:r>
            <a:r>
              <a:rPr lang="en-US" dirty="0"/>
              <a:t>/</a:t>
            </a:r>
            <a:r>
              <a:rPr lang="en-US" dirty="0" err="1"/>
              <a:t>miapa</a:t>
            </a:r>
            <a:r>
              <a:rPr lang="en-US" dirty="0"/>
              <a:t>/blob/master/ontology/</a:t>
            </a:r>
            <a:r>
              <a:rPr lang="en-US" dirty="0" err="1"/>
              <a:t>miapa.owl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342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Ontology-based Annotations of Sample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Bibliography</a:t>
            </a:r>
          </a:p>
          <a:p>
            <a:pPr lvl="1"/>
            <a:r>
              <a:rPr lang="en-US" dirty="0" smtClean="0"/>
              <a:t>BIBO</a:t>
            </a:r>
          </a:p>
          <a:p>
            <a:pPr lvl="1"/>
            <a:r>
              <a:rPr lang="en-US" dirty="0" smtClean="0"/>
              <a:t>Export from </a:t>
            </a:r>
            <a:r>
              <a:rPr lang="en-US" dirty="0" err="1" smtClean="0"/>
              <a:t>Zotero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2"/>
            <a:ext cx="4477422" cy="4872037"/>
          </a:xfrm>
        </p:spPr>
        <p:txBody>
          <a:bodyPr>
            <a:normAutofit fontScale="62500" lnSpcReduction="20000"/>
          </a:bodyPr>
          <a:lstStyle/>
          <a:p>
            <a:pPr marL="228600" lvl="1" indent="0">
              <a:buNone/>
            </a:pPr>
            <a:r>
              <a:rPr lang="en-US" dirty="0"/>
              <a:t> &lt;</a:t>
            </a:r>
            <a:r>
              <a:rPr lang="en-US" dirty="0" err="1"/>
              <a:t>bib:Article</a:t>
            </a:r>
            <a:r>
              <a:rPr lang="en-US" dirty="0"/>
              <a:t> </a:t>
            </a:r>
            <a:r>
              <a:rPr lang="en-US" dirty="0" err="1"/>
              <a:t>rdf:about</a:t>
            </a:r>
            <a:r>
              <a:rPr lang="en-US" dirty="0"/>
              <a:t>="#item_3"&gt;</a:t>
            </a:r>
          </a:p>
          <a:p>
            <a:pPr marL="228600" lvl="1" indent="0">
              <a:buNone/>
            </a:pPr>
            <a:r>
              <a:rPr lang="en-US" dirty="0"/>
              <a:t>        &lt;</a:t>
            </a:r>
            <a:r>
              <a:rPr lang="en-US" dirty="0" err="1"/>
              <a:t>z:itemType</a:t>
            </a:r>
            <a:r>
              <a:rPr lang="en-US" dirty="0"/>
              <a:t>&gt;</a:t>
            </a:r>
            <a:r>
              <a:rPr lang="en-US" dirty="0" err="1"/>
              <a:t>journalArticle</a:t>
            </a:r>
            <a:r>
              <a:rPr lang="en-US" dirty="0"/>
              <a:t>&lt;/</a:t>
            </a:r>
            <a:r>
              <a:rPr lang="en-US" dirty="0" err="1"/>
              <a:t>z:itemType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&lt;</a:t>
            </a:r>
            <a:r>
              <a:rPr lang="en-US" dirty="0" err="1"/>
              <a:t>dcterms:isPartOf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&lt;</a:t>
            </a:r>
            <a:r>
              <a:rPr lang="en-US" dirty="0" err="1"/>
              <a:t>bib:Journal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&lt;</a:t>
            </a:r>
            <a:r>
              <a:rPr lang="en-US" dirty="0" err="1"/>
              <a:t>dc:title</a:t>
            </a:r>
            <a:r>
              <a:rPr lang="en-US" dirty="0"/>
              <a:t>&gt;Nature&lt;/</a:t>
            </a:r>
            <a:r>
              <a:rPr lang="en-US" dirty="0" err="1"/>
              <a:t>dc:title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&lt;</a:t>
            </a:r>
            <a:r>
              <a:rPr lang="en-US" dirty="0" err="1"/>
              <a:t>prism:volume</a:t>
            </a:r>
            <a:r>
              <a:rPr lang="en-US" dirty="0"/>
              <a:t>&gt;446&lt;/</a:t>
            </a:r>
            <a:r>
              <a:rPr lang="en-US" dirty="0" err="1"/>
              <a:t>prism:volume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&lt;</a:t>
            </a:r>
            <a:r>
              <a:rPr lang="en-US" dirty="0" err="1"/>
              <a:t>prism:number</a:t>
            </a:r>
            <a:r>
              <a:rPr lang="en-US" dirty="0"/>
              <a:t>&gt;7135&lt;/</a:t>
            </a:r>
            <a:r>
              <a:rPr lang="en-US" dirty="0" err="1"/>
              <a:t>prism:number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&lt;/</a:t>
            </a:r>
            <a:r>
              <a:rPr lang="en-US" dirty="0" err="1"/>
              <a:t>bib:Journal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&lt;/</a:t>
            </a:r>
            <a:r>
              <a:rPr lang="en-US" dirty="0" err="1"/>
              <a:t>dcterms:isPartOf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&lt;</a:t>
            </a:r>
            <a:r>
              <a:rPr lang="en-US" dirty="0" err="1"/>
              <a:t>bib:authors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&lt;</a:t>
            </a:r>
            <a:r>
              <a:rPr lang="en-US" dirty="0" err="1"/>
              <a:t>rdf:Seq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&lt;</a:t>
            </a:r>
            <a:r>
              <a:rPr lang="en-US" dirty="0" err="1"/>
              <a:t>rdf:li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    &lt;</a:t>
            </a:r>
            <a:r>
              <a:rPr lang="en-US" dirty="0" err="1"/>
              <a:t>foaf:Person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        &lt;</a:t>
            </a:r>
            <a:r>
              <a:rPr lang="en-US" dirty="0" err="1"/>
              <a:t>foaf:surname</a:t>
            </a:r>
            <a:r>
              <a:rPr lang="en-US" dirty="0"/>
              <a:t>&gt;</a:t>
            </a:r>
            <a:r>
              <a:rPr lang="en-US" dirty="0" err="1"/>
              <a:t>Bininda-Emonds</a:t>
            </a:r>
            <a:r>
              <a:rPr lang="en-US" dirty="0"/>
              <a:t>&lt;/</a:t>
            </a:r>
            <a:r>
              <a:rPr lang="en-US" dirty="0" err="1"/>
              <a:t>foaf:surname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        &lt;</a:t>
            </a:r>
            <a:r>
              <a:rPr lang="en-US" dirty="0" err="1"/>
              <a:t>foaf:givenname</a:t>
            </a:r>
            <a:r>
              <a:rPr lang="en-US" dirty="0"/>
              <a:t>&gt;O. R.&lt;/</a:t>
            </a:r>
            <a:r>
              <a:rPr lang="en-US" dirty="0" err="1"/>
              <a:t>foaf:givenname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    &lt;/</a:t>
            </a:r>
            <a:r>
              <a:rPr lang="en-US" dirty="0" err="1"/>
              <a:t>foaf:Person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&lt;/</a:t>
            </a:r>
            <a:r>
              <a:rPr lang="en-US" dirty="0" err="1"/>
              <a:t>rdf:li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&lt;</a:t>
            </a:r>
            <a:r>
              <a:rPr lang="en-US" dirty="0" err="1"/>
              <a:t>rdf:li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    &lt;</a:t>
            </a:r>
            <a:r>
              <a:rPr lang="en-US" dirty="0" err="1"/>
              <a:t>foaf:Person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        &lt;</a:t>
            </a:r>
            <a:r>
              <a:rPr lang="en-US" dirty="0" err="1"/>
              <a:t>foaf:surname</a:t>
            </a:r>
            <a:r>
              <a:rPr lang="en-US" dirty="0"/>
              <a:t>&gt;</a:t>
            </a:r>
            <a:r>
              <a:rPr lang="en-US" dirty="0" err="1"/>
              <a:t>Cardillo</a:t>
            </a:r>
            <a:r>
              <a:rPr lang="en-US" dirty="0"/>
              <a:t>&lt;/</a:t>
            </a:r>
            <a:r>
              <a:rPr lang="en-US" dirty="0" err="1"/>
              <a:t>foaf:surname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        &lt;</a:t>
            </a:r>
            <a:r>
              <a:rPr lang="en-US" dirty="0" err="1"/>
              <a:t>foaf:givenname</a:t>
            </a:r>
            <a:r>
              <a:rPr lang="en-US" dirty="0"/>
              <a:t>&gt;M.&lt;/</a:t>
            </a:r>
            <a:r>
              <a:rPr lang="en-US" dirty="0" err="1"/>
              <a:t>foaf:givenname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    &lt;/</a:t>
            </a:r>
            <a:r>
              <a:rPr lang="en-US" dirty="0" err="1"/>
              <a:t>foaf:Person</a:t>
            </a:r>
            <a:r>
              <a:rPr lang="en-US" dirty="0"/>
              <a:t>&gt;</a:t>
            </a:r>
          </a:p>
          <a:p>
            <a:pPr marL="228600" lvl="1" indent="0">
              <a:buNone/>
            </a:pPr>
            <a:r>
              <a:rPr lang="en-US" dirty="0"/>
              <a:t>                &lt;/</a:t>
            </a:r>
            <a:r>
              <a:rPr lang="en-US" dirty="0" err="1"/>
              <a:t>rdf:li</a:t>
            </a:r>
            <a:r>
              <a:rPr lang="en-US" dirty="0"/>
              <a:t>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508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Ontology-based Annotations of Sample Studies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Protégé-based Annotation of methods used</a:t>
            </a:r>
          </a:p>
          <a:p>
            <a:r>
              <a:rPr lang="en-US" dirty="0" smtClean="0"/>
              <a:t>Derived from preliminary annotation using checklist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1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etersGraphi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213" y="-114300"/>
            <a:ext cx="71827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550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94</TotalTime>
  <Words>445</Words>
  <Application>Microsoft Macintosh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Advantage</vt:lpstr>
      <vt:lpstr>Tree Annotation Summary</vt:lpstr>
      <vt:lpstr>Overall Workflow</vt:lpstr>
      <vt:lpstr>Sample Datasets</vt:lpstr>
      <vt:lpstr>Sample Datasets</vt:lpstr>
      <vt:lpstr>MIAPA Checklist Form and Application</vt:lpstr>
      <vt:lpstr>MIAPA Ontology</vt:lpstr>
      <vt:lpstr>Ontology-based Annotations of Sample Studies</vt:lpstr>
      <vt:lpstr>Ontology-based Annotations of Sample Studies</vt:lpstr>
      <vt:lpstr>PowerPoint Presentation</vt:lpstr>
      <vt:lpstr>Ontology-based Annotation of Sample Studies</vt:lpstr>
      <vt:lpstr>Interaction with TreeStore and Queries</vt:lpstr>
    </vt:vector>
  </TitlesOfParts>
  <Company>NMSU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Tree Annotation Summary</dc:title>
  <dc:creator>Enrico Pontelli</dc:creator>
  <cp:lastModifiedBy>Enrico Pontelli</cp:lastModifiedBy>
  <cp:revision>4</cp:revision>
  <dcterms:created xsi:type="dcterms:W3CDTF">2013-02-01T18:59:48Z</dcterms:created>
  <dcterms:modified xsi:type="dcterms:W3CDTF">2013-02-01T20:34:11Z</dcterms:modified>
</cp:coreProperties>
</file>